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1" r:id="rId2"/>
    <p:sldId id="256" r:id="rId3"/>
    <p:sldId id="286" r:id="rId4"/>
    <p:sldId id="308" r:id="rId5"/>
    <p:sldId id="277" r:id="rId6"/>
    <p:sldId id="278" r:id="rId7"/>
    <p:sldId id="295" r:id="rId8"/>
    <p:sldId id="313" r:id="rId9"/>
    <p:sldId id="312" r:id="rId10"/>
    <p:sldId id="310" r:id="rId11"/>
    <p:sldId id="299" r:id="rId12"/>
    <p:sldId id="311" r:id="rId13"/>
    <p:sldId id="280" r:id="rId14"/>
    <p:sldId id="294" r:id="rId15"/>
    <p:sldId id="274" r:id="rId16"/>
    <p:sldId id="273" r:id="rId17"/>
    <p:sldId id="301" r:id="rId18"/>
    <p:sldId id="275" r:id="rId19"/>
    <p:sldId id="31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8097" autoAdjust="0"/>
  </p:normalViewPr>
  <p:slideViewPr>
    <p:cSldViewPr snapToGrid="0">
      <p:cViewPr varScale="1">
        <p:scale>
          <a:sx n="66" d="100"/>
          <a:sy n="66" d="100"/>
        </p:scale>
        <p:origin x="-1518" y="-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52D4-275F-4B87-8D02-9F4390CFD303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FE062-C944-4EE8-B963-7F5EF0C2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4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এখানে প্রশ্ন করতে পারেন, চিত্রে কী দেখা যাচ্ছে? শিক্ষার্থী জবাবে বলতে পারে, একটি বট গাছ, দুইজন মানুষ মাঠে দাঁড়িয়ে আছে। নিচে একটি অক্ষের সাপেক্ষে লোক হেঁটে যাচ্ছেন। এরপর </a:t>
            </a:r>
            <a:r>
              <a:rPr lang="bn-BD" dirty="0" smtClean="0"/>
              <a:t>শিক্ষক</a:t>
            </a:r>
            <a:r>
              <a:rPr lang="bn-BD" baseline="0" dirty="0" smtClean="0"/>
              <a:t> প্রশ্ন করবেন, বট গাছের সাপেক্ষে লোক দুইজন কী অবস্থায় আছেন? অক্ষের সাপেক্ষে লোকটি কী অবস্থায় আছেন? </a:t>
            </a:r>
          </a:p>
          <a:p>
            <a:r>
              <a:rPr lang="bn-BD" baseline="0" dirty="0" smtClean="0"/>
              <a:t>এরপর পাঠ ঘোষণা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প্রয়োজনে সহযোগিতা করবেন। বই টেনে নিয়ে যাওয়া, খাতা টেনে নিয়ে যাওয়া, টেবিল টেনে নিয়ে যাওয়া, বেঞ্চ টেনে নিয়ে যাওয়া । এতে বস্তুটির সকল কণাই একসাথে যাবে।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96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</a:t>
            </a:r>
            <a:r>
              <a:rPr lang="bn-BD" sz="2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এলোমেলো করেও প্রশ্ন করা যেতে পারে। যেমন ১নং এর পর ৪ নং প্রশ্ন। </a:t>
            </a:r>
          </a:p>
          <a:p>
            <a:r>
              <a:rPr lang="bn-BD" sz="2800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১) যে বিন্দুর সাপেক্ষে কোন কিছু তুলনা করা হয়। ২) প্রসংগ কাঠামো পরিবর্তন হলেও যদি বস্তুটি স্থির থাকে তাহলে তা পরম স্থিতি। ৩) স্পন্দন গতি।  ৪) স্পন্দন গতি।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22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aseline="0" dirty="0" smtClean="0"/>
              <a:t>পোস্টার পেপারে শিক্ষক বাড়ির কাজ করে আনার কথা বলতে পারেন। শিক্ষার্থীরা একটি গাছ, একটি গতিশীল বাস আকঁতে পারে। সেখানে গাছের সাপেক্ষে বাস গতিশীল।</a:t>
            </a:r>
          </a:p>
          <a:p>
            <a:r>
              <a:rPr lang="bn-BD" baseline="0" dirty="0" smtClean="0"/>
              <a:t>ডালে বসা পাখি আঁকতে পারে- যেখানে পাখি গাছের সাপেক্ষে স্থির।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58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 নম্বর স্লাইড দেখিয়ে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এখানে প্রশ্ন করতে পারেন, চিত্রে কী দেখা যাচ্ছে? শিক্ষার্থী জবাবে বলতে পারে, একটি বট গাছ, দুইজন মানুষ মাঠে দাঁড়িয়ে আছে। নিচে একটি অক্ষের সাপেক্ষে লোক হেঁটে যাচ্ছেন। এরপর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প্রশ্ন করবেন, বট গাছের সাপেক্ষে লোক দুইজন কী অবস্থায় আছেন? অক্ষের সাপেক্ষে লোকটি কী অবস্থায় আছেন? </a:t>
            </a:r>
          </a:p>
          <a:p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এরপর পাঠ ঘোষণা করা যেতে পারে।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প্রসঙ্গ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কাঠামো হল যে বিন্দুর সাথে কোন কিছু তুলনা করা হয়।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স্থির কি না, তা নিয়ে শিক্ষহার্থীরা ১ মিনিট চিন্তা করবে। চাঁদ স্থির পৃথিবীর সাপেক্ষে।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3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আমি পৃথিবী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পৃষ্ঠে দাঁড়িয়ে আছি। আমার সাপেক্ষে চাঁদ স্থির, তখন চাঁদ আপেক্ষিক স্থির।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5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ভূমিতে দাঁড়ানো মানুষের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সাপেক্ষে বিমান গতিশীল হলেও বিমানের যাত্রীদের সাপেক্ষে বিমান স্থির।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4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শিক্ষার্থীদের ৫ টি দলে ভাগ করতে পারেন। ভিডিওটিতে, উড়ন্ত অবস্থায় একটি বিমান হতে অপর বিমানে জ্বালানী দে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য়া হচ্ছে। বিমান দুটি গতিশীল হলেও তারা সমবেগে গিতিশীল বলে একটি বিমান অপরটির সাপেক্ষে স্থির বলে মনে হবে। ভূমি থেকে বিমান গতিশীল তাই এই গতি পরম নয়,-আপেক্ষিক। এখানে শিক্ষার্থীরা আপেক্ষিক স্থিতি ও আপেক্ষিক গতি ব্যাখ্যা করবে। প্রয়োজনে শিক্ষক ১ মিনিট বলে দিতে পারেন।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76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ঘড়ির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কাটাঁর গতি ঘূর্ণন গতি হতে পারে, কিন্তু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ফ্যানের গতি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পর্যাবৃত্ত গতি নয়। কেননা ফ্যান প্রতিটি ঘূর্ণন সমান সময়ে সম্পন্ন করে না।</a:t>
            </a:r>
          </a:p>
          <a:p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বস্তুর সকল কণাই একসাথে গতিশীল- চলন গতি। অধের্ক সময় সামনে বাঁকী অর্ধেক সময় পেছনে গতিশীল- স্পন্দন গতি(দোলনার গতি), সরল দোলকের গতি।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68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প্রয়োজনে পাঠ্য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বইয়ের সহায়তা নেয়া যেতে পারে।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E062-C944-4EE8-B963-7F5EF0C207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4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3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4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7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4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3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8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0B63B-212C-465C-BC9E-64B30243691B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C3D73-33FE-4137-8C70-3CDAFF15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4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0" y="1256742"/>
                <a:ext cx="9144000" cy="304265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এই স্লাইডটি সম্মানিত শিক্ষকবৃন্দের জন্য হাইড করে রাখা আছে। প্রতিটি স্লাইডের প্রয়োজনীয় </a:t>
                </a:r>
                <a:r>
                  <a:rPr lang="bn-BD" sz="2800" dirty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নির্দেশনা স্লাইডের নিচে নোটে 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দে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ও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য়া </a:t>
                </a:r>
                <a:r>
                  <a:rPr lang="bn-BD" sz="2800" dirty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আছে, যা ক্লাস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পরিচালনার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জন্য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সহায়ক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5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চেপে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শুরু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করলে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এই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স্লাইডটি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প্রদর্শিত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হবে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না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তাই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5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NikoshBAN" panose="02000000000000000000" pitchFamily="2" charset="0"/>
                      </a:rPr>
                      <m:t> </m:t>
                    </m:r>
                  </m:oMath>
                </a14:m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চেপে শিক্ষক কন্টেন্টটি শ্রেণিতে শুরু করতে </a:t>
                </a:r>
                <a:r>
                  <a:rPr lang="bn-BD" sz="2800" dirty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পারেন। 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শিক্ষককে </a:t>
                </a:r>
                <a:r>
                  <a:rPr lang="bn-BD" sz="2800" dirty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কন্টেন্টটি </a:t>
                </a:r>
                <a:r>
                  <a:rPr lang="bn-BD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পাঠ্যবইয়ের সাথে মিলিয়ে নেয়ার অনুরোধ রইল। </a:t>
                </a:r>
                <a:endParaRPr lang="en-US" sz="28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প্রেজেন্টেশন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চলাকালীন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যে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কোন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স্লাইড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হাইড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করার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জন্য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b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চাপুন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আনহাইড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করার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জন্য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আবার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b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চাপুন</a:t>
                </a:r>
                <a:r>
                  <a:rPr lang="en-US" sz="2800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।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56742"/>
                <a:ext cx="9144000" cy="3042658"/>
              </a:xfrm>
              <a:prstGeom prst="roundRect">
                <a:avLst/>
              </a:prstGeom>
              <a:blipFill rotWithShape="0">
                <a:blip r:embed="rId2"/>
                <a:stretch>
                  <a:fillRect t="-2196" b="-6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90920"/>
              </p:ext>
            </p:extLst>
          </p:nvPr>
        </p:nvGraphicFramePr>
        <p:xfrm>
          <a:off x="6540604" y="3429000"/>
          <a:ext cx="1775742" cy="1498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0604" y="3429000"/>
                        <a:ext cx="1775742" cy="1498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4945" y="575119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বিমানের যাত্রীদের নিকট বিমান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গতিশীল?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680"/>
            <a:ext cx="5521838" cy="414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951" y="0"/>
            <a:ext cx="3431049" cy="2286964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899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85800" y="467713"/>
            <a:ext cx="6792686" cy="1965960"/>
            <a:chOff x="1790700" y="467713"/>
            <a:chExt cx="5726264" cy="1965960"/>
          </a:xfrm>
        </p:grpSpPr>
        <p:sp>
          <p:nvSpPr>
            <p:cNvPr id="7" name="Flowchart: Punched Tape 6"/>
            <p:cNvSpPr/>
            <p:nvPr/>
          </p:nvSpPr>
          <p:spPr>
            <a:xfrm>
              <a:off x="1790700" y="467713"/>
              <a:ext cx="5562600" cy="1965960"/>
            </a:xfrm>
            <a:prstGeom prst="flowChartPunchedTap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77210" y="1196941"/>
              <a:ext cx="1939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সময়</a:t>
              </a:r>
              <a:r>
                <a:rPr lang="en-US" sz="2800" dirty="0" smtClean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:</a:t>
              </a:r>
              <a:r>
                <a:rPr lang="bn-BD" sz="2800" dirty="0" smtClean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BD" sz="2800" dirty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১০ মিনিট </a:t>
              </a:r>
              <a:endParaRPr lang="en-US" sz="28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4511" y="5015010"/>
            <a:ext cx="824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 ও গতি ধারণার ভিত্তিতে বিমান দুটির ঘটনা ব্যাখ্যা কর।</a:t>
            </a:r>
            <a:endParaRPr lang="en-US" sz="32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793324"/>
              </p:ext>
            </p:extLst>
          </p:nvPr>
        </p:nvGraphicFramePr>
        <p:xfrm>
          <a:off x="3154676" y="2773712"/>
          <a:ext cx="1981203" cy="167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4676" y="2773712"/>
                        <a:ext cx="1981203" cy="1671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 Diagonal Corner Rectangle 8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5800" y="995837"/>
            <a:ext cx="4293030" cy="852408"/>
            <a:chOff x="1465924" y="1131378"/>
            <a:chExt cx="4293030" cy="852408"/>
          </a:xfrm>
        </p:grpSpPr>
        <p:sp>
          <p:nvSpPr>
            <p:cNvPr id="11" name="Rounded Rectangle 10"/>
            <p:cNvSpPr/>
            <p:nvPr/>
          </p:nvSpPr>
          <p:spPr>
            <a:xfrm>
              <a:off x="1465924" y="1131378"/>
              <a:ext cx="4293030" cy="85240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2675238" y="1288584"/>
              <a:ext cx="16264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bn-BD" sz="3000" dirty="0" smtClean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দল</a:t>
              </a:r>
              <a:r>
                <a:rPr lang="en-US" sz="3000" dirty="0" err="1" smtClean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গত</a:t>
              </a:r>
              <a:r>
                <a:rPr lang="bn-BD" sz="3000" dirty="0" smtClean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BD" sz="3000" dirty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কাজ</a:t>
              </a:r>
              <a:endParaRPr lang="en-US" sz="30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5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39" y="461010"/>
            <a:ext cx="1952625" cy="1638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001" y="461011"/>
            <a:ext cx="2100263" cy="151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92313"/>
            <a:ext cx="3469470" cy="2288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104" y="3523162"/>
            <a:ext cx="2333691" cy="18888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812344" y="804931"/>
            <a:ext cx="1118616" cy="9504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1520" y="2286000"/>
            <a:ext cx="161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রৈখিক গতি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8919" y="2225071"/>
            <a:ext cx="161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ঘূর্ণন গতি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4277" y="2255520"/>
            <a:ext cx="161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চলন গতি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063" y="5439407"/>
            <a:ext cx="161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পর্যাবৃত্ত গতি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7124" y="5580762"/>
            <a:ext cx="1617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স্পন্দন গতি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291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repeatCount="indefinite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0.0007 L 0.25 -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9653" y="3580874"/>
            <a:ext cx="694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পর্যাবৃত্ত গতি ও স্পন্দন গতির ৩ টি বৈশিষ্ট্য লেখ।</a:t>
            </a:r>
            <a:endParaRPr lang="en-US" sz="36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90522" y="893145"/>
            <a:ext cx="6812280" cy="1539240"/>
            <a:chOff x="1844040" y="816945"/>
            <a:chExt cx="6812280" cy="1539240"/>
          </a:xfrm>
        </p:grpSpPr>
        <p:sp>
          <p:nvSpPr>
            <p:cNvPr id="5" name="Rounded Rectangle 4"/>
            <p:cNvSpPr/>
            <p:nvPr/>
          </p:nvSpPr>
          <p:spPr>
            <a:xfrm>
              <a:off x="1844040" y="816945"/>
              <a:ext cx="6812280" cy="153924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614278" y="1309566"/>
              <a:ext cx="3068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0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জোড়ায় কাজ</a:t>
              </a:r>
              <a:endParaRPr lang="en-US" sz="4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17920" y="1355733"/>
              <a:ext cx="24494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সময়</a:t>
              </a:r>
              <a:r>
                <a:rPr lang="en-US" sz="32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:</a:t>
              </a:r>
              <a:r>
                <a:rPr lang="bn-BD" sz="3200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bn-BD" sz="3200" dirty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০৮ মিনিট </a:t>
              </a:r>
              <a:endParaRPr lang="en-US" sz="32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7" name="Round Diagonal Corner Rectangle 6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1029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3160" y="3315484"/>
            <a:ext cx="4617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চলন গতির ৩ টি উদাহরণ দাও ।</a:t>
            </a:r>
            <a:endParaRPr lang="en-US" sz="30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23060" y="1173480"/>
            <a:ext cx="4998720" cy="135636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8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97932" y="2644925"/>
            <a:ext cx="7418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indent="-557213">
              <a:buFont typeface="+mj-lt"/>
              <a:buAutoNum type="arabicPeriod"/>
            </a:pPr>
            <a:r>
              <a:rPr lang="bn-BD" sz="30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প্রসংগ কাঠামো বলতে কী বোঝায়?</a:t>
            </a:r>
            <a:endParaRPr lang="bn-BD" sz="30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57213" indent="-557213">
              <a:buFont typeface="+mj-lt"/>
              <a:buAutoNum type="arabicPeriod"/>
            </a:pPr>
            <a:r>
              <a:rPr lang="bn-BD" sz="30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পরম স্থিতি বলতে কী বোঝায়? </a:t>
            </a:r>
            <a:endParaRPr lang="bn-BD" sz="30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57213" indent="-557213">
              <a:buFont typeface="+mj-lt"/>
              <a:buAutoNum type="arabicPeriod"/>
            </a:pPr>
            <a:r>
              <a:rPr lang="bn-BD" sz="30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ইঞ্জিনের পিস্টনের গতি কোন ধরণের গতি?</a:t>
            </a:r>
            <a:endParaRPr lang="bn-BD" sz="30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57213" indent="-557213">
              <a:buFont typeface="+mj-lt"/>
              <a:buAutoNum type="arabicPeriod"/>
            </a:pPr>
            <a:r>
              <a:rPr lang="bn-BD" sz="30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স্প্রিং-এর গতি কোন ধর</a:t>
            </a:r>
            <a:r>
              <a:rPr lang="en-US" sz="3000" dirty="0" err="1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ণে</a:t>
            </a:r>
            <a:r>
              <a:rPr lang="bn-BD" sz="30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 গতি? </a:t>
            </a:r>
            <a:endParaRPr lang="en-US" sz="30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34246" y="1143000"/>
            <a:ext cx="6133778" cy="96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4571" y="865508"/>
            <a:ext cx="208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36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5520" y="3573350"/>
            <a:ext cx="5954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স্থিতি ও গতির  </a:t>
            </a:r>
            <a:r>
              <a:rPr lang="bn-BD" sz="30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 </a:t>
            </a:r>
            <a:r>
              <a:rPr lang="bn-BD" sz="3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 তৈ</a:t>
            </a:r>
            <a:r>
              <a:rPr lang="en-US" sz="3000" dirty="0" err="1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রি</a:t>
            </a:r>
            <a:r>
              <a:rPr lang="bn-BD" sz="3000" dirty="0" smtClean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0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 আনবে।</a:t>
            </a:r>
            <a:endParaRPr lang="en-US" sz="3000" dirty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13" y="1017908"/>
            <a:ext cx="2314415" cy="1680811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0557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5116" y="1929162"/>
            <a:ext cx="3619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b="1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অধ্যায়ের </a:t>
            </a:r>
            <a:r>
              <a:rPr lang="bn-BD" sz="3000" b="1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গুরুত্ত্বপূর্ণ </a:t>
            </a:r>
            <a:r>
              <a:rPr lang="bn-BD" sz="3000" b="1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3000" b="1" dirty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0892" y="2875002"/>
            <a:ext cx="2122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000" b="1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আপেক্ষিক গতি</a:t>
            </a:r>
            <a:endParaRPr lang="en-US" sz="3000" b="1" dirty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2018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0163" y="870524"/>
            <a:ext cx="3667259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625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8625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903" y="2290143"/>
            <a:ext cx="4183917" cy="2583114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869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-231696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200043"/>
            <a:ext cx="8763000" cy="1077218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2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309919"/>
            <a:ext cx="8763000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28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731" y="3303802"/>
            <a:ext cx="8763000" cy="3108543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" pitchFamily="2" charset="0"/>
                <a:cs typeface="Nikosh" pitchFamily="2" charset="0"/>
              </a:rPr>
              <a:t>জনাব মো</a:t>
            </a:r>
            <a:r>
              <a:rPr lang="bn-BD" sz="2800" dirty="0" smtClean="0">
                <a:latin typeface="Nikosh" pitchFamily="2" charset="0"/>
                <a:cs typeface="Nikosh" pitchFamily="2" charset="0"/>
              </a:rPr>
              <a:t>ছাম্মৎ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2800" dirty="0">
                <a:latin typeface="Nikosh" pitchFamily="2" charset="0"/>
                <a:cs typeface="Nikosh" pitchFamily="2" charset="0"/>
              </a:rPr>
              <a:t>খাদিজা ইয়াসমিন, 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সহকা</a:t>
            </a:r>
            <a:r>
              <a:rPr lang="bn-BD" sz="2800" dirty="0" smtClean="0">
                <a:latin typeface="Nikosh" pitchFamily="2" charset="0"/>
                <a:cs typeface="Nikosh" pitchFamily="2" charset="0"/>
              </a:rPr>
              <a:t>রী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28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ঢাকা</a:t>
            </a:r>
          </a:p>
          <a:p>
            <a:pPr algn="ctr"/>
            <a:r>
              <a:rPr lang="bn-IN" sz="2800" dirty="0" smtClean="0"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2800" dirty="0">
                <a:latin typeface="Nikosh" pitchFamily="2" charset="0"/>
                <a:cs typeface="Nikosh" pitchFamily="2" charset="0"/>
              </a:rPr>
              <a:t>মোঃ তাজুল ইসলাম, 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সহকা</a:t>
            </a:r>
            <a:r>
              <a:rPr lang="bn-BD" sz="2800" dirty="0" smtClean="0">
                <a:latin typeface="Nikosh" pitchFamily="2" charset="0"/>
                <a:cs typeface="Nikosh" pitchFamily="2" charset="0"/>
              </a:rPr>
              <a:t>রী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2800" dirty="0"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পাবনা</a:t>
            </a:r>
            <a:endParaRPr lang="bn-BD" sz="28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2800" dirty="0">
                <a:latin typeface="Nikosh" pitchFamily="2" charset="0"/>
                <a:cs typeface="Nikosh" pitchFamily="2" charset="0"/>
              </a:rPr>
              <a:t>জনাব সামসুদ্দিন আহমেদ</a:t>
            </a:r>
            <a:r>
              <a:rPr lang="bn-BD" sz="2800" dirty="0">
                <a:latin typeface="Nikosh" pitchFamily="2" charset="0"/>
                <a:cs typeface="Nikosh" pitchFamily="2" charset="0"/>
              </a:rPr>
              <a:t> তালুকদার</a:t>
            </a:r>
            <a:r>
              <a:rPr lang="bn-IN" sz="2800" dirty="0">
                <a:latin typeface="Nikosh" pitchFamily="2" charset="0"/>
                <a:cs typeface="Nikosh" pitchFamily="2" charset="0"/>
              </a:rPr>
              <a:t>, প্রভাষক, টিটিসি, 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কুমিল্লা</a:t>
            </a:r>
            <a:endParaRPr lang="bn-BD" sz="28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2800" dirty="0" smtClean="0">
                <a:latin typeface="Nikosh" pitchFamily="2" charset="0"/>
                <a:cs typeface="Nikosh" pitchFamily="2" charset="0"/>
              </a:rPr>
              <a:t>জি,এম রাকিবুল ইসলাম, প্রভাষক, টিটিসি, রংপুর।</a:t>
            </a:r>
            <a:endParaRPr lang="bn-IN" sz="2800" dirty="0" smtClean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9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4025" y="658790"/>
            <a:ext cx="40200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2400" dirty="0">
                <a:solidFill>
                  <a:schemeClr val="tx1">
                    <a:lumMod val="75000"/>
                    <a:lumOff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12400" dirty="0">
              <a:solidFill>
                <a:schemeClr val="tx1">
                  <a:lumMod val="75000"/>
                  <a:lumOff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095" y="2325404"/>
            <a:ext cx="2456826" cy="2387565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279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" y="408214"/>
            <a:ext cx="9143999" cy="64009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1485" y="359360"/>
            <a:ext cx="8452515" cy="4825278"/>
            <a:chOff x="630829" y="259665"/>
            <a:chExt cx="11270020" cy="4704529"/>
          </a:xfrm>
        </p:grpSpPr>
        <p:grpSp>
          <p:nvGrpSpPr>
            <p:cNvPr id="12" name="Group 11"/>
            <p:cNvGrpSpPr/>
            <p:nvPr/>
          </p:nvGrpSpPr>
          <p:grpSpPr>
            <a:xfrm>
              <a:off x="630829" y="2909585"/>
              <a:ext cx="5660787" cy="2054609"/>
              <a:chOff x="630829" y="2909585"/>
              <a:chExt cx="5660787" cy="205460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21338" y="2909585"/>
                <a:ext cx="2654971" cy="58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7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আনিসুর রহমান </a:t>
                </a:r>
                <a:endParaRPr lang="en-US" sz="27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186873" y="3357520"/>
                <a:ext cx="4743078" cy="58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7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প্রভাষক, পদার্থবিজ্ঞান বিভাগ</a:t>
                </a:r>
                <a:endParaRPr lang="en-US" sz="27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30829" y="4165245"/>
                <a:ext cx="5587606" cy="798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7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 </a:t>
                </a:r>
                <a:r>
                  <a:rPr lang="bn-BD" sz="27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 মোবাইল ফোন</a:t>
                </a:r>
                <a:r>
                  <a:rPr lang="en-US" sz="27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:</a:t>
                </a:r>
                <a:r>
                  <a:rPr lang="bn-BD" sz="27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7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0</a:t>
                </a:r>
                <a:r>
                  <a:rPr lang="bn-BD" sz="2700" dirty="0" smtClean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১৭১৪-১৭৯৯৭৯</a:t>
                </a:r>
                <a:endParaRPr lang="bn-BD" sz="27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r>
                  <a:rPr lang="en-US" sz="2025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anisur_rahman1000@yahoo.com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25206" y="3790380"/>
                <a:ext cx="5466410" cy="582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700" dirty="0">
                    <a:solidFill>
                      <a:srgbClr val="7030A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ভেড়ামারা কলেজ, ভেড়ামারা, কুষ্টিয়া।</a:t>
                </a:r>
                <a:endParaRPr lang="en-US" sz="27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71612" y="259665"/>
              <a:ext cx="1478017" cy="58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700" dirty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পরিচিতি</a:t>
              </a:r>
              <a:endParaRPr lang="en-US" sz="2700" dirty="0">
                <a:solidFill>
                  <a:srgbClr val="0070C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8202624" y="2732549"/>
              <a:ext cx="3698225" cy="1767900"/>
              <a:chOff x="8202624" y="2732549"/>
              <a:chExt cx="3698225" cy="176790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330281" y="2732549"/>
                <a:ext cx="2750528" cy="49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শ্রেণি</a:t>
                </a:r>
                <a:r>
                  <a:rPr lang="en-US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:</a:t>
                </a:r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নবম-দশম</a:t>
                </a:r>
                <a:endParaRPr lang="en-US" sz="2700" dirty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02624" y="3140155"/>
                <a:ext cx="3698225" cy="49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বিষয়</a:t>
                </a:r>
                <a:r>
                  <a:rPr lang="en-US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:</a:t>
                </a:r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পদার্থবিজ্ঞান</a:t>
                </a:r>
                <a:endParaRPr lang="en-US" sz="2700" dirty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457939" y="3542818"/>
                <a:ext cx="2495213" cy="49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অধ্যায়</a:t>
                </a:r>
                <a:r>
                  <a:rPr lang="en-US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:</a:t>
                </a:r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দ্বিতীয় </a:t>
                </a:r>
                <a:endParaRPr lang="en-US" sz="2700" dirty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485769" y="4005326"/>
                <a:ext cx="2495213" cy="49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পৃষ্ঠা</a:t>
                </a:r>
                <a:r>
                  <a:rPr lang="en-US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:</a:t>
                </a:r>
                <a:r>
                  <a:rPr lang="bn-BD" sz="2700" dirty="0" smtClean="0">
                    <a:solidFill>
                      <a:srgbClr val="0070C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 ২৬, ২৭</a:t>
                </a:r>
                <a:endParaRPr lang="en-US" sz="2700" dirty="0">
                  <a:solidFill>
                    <a:srgbClr val="0070C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sp>
        <p:nvSpPr>
          <p:cNvPr id="17" name="Round Diagonal Corner Rectangle 16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280" y="774956"/>
            <a:ext cx="2096818" cy="23422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33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00" y="3017520"/>
            <a:ext cx="3642360" cy="3307080"/>
            <a:chOff x="2118360" y="1090187"/>
            <a:chExt cx="3642360" cy="3307080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3604140" y="1090187"/>
              <a:ext cx="8486" cy="208284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>
              <a:off x="3564572" y="3160899"/>
              <a:ext cx="2196148" cy="520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118360" y="3142549"/>
              <a:ext cx="1494266" cy="125471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23360" y="3860822"/>
            <a:ext cx="2136579" cy="2814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90" y="-24004"/>
            <a:ext cx="2744949" cy="3001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960" y="273694"/>
            <a:ext cx="3307079" cy="24803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5806440"/>
            <a:ext cx="234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কী দেখা যাচ্ছে?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399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37483 -0.0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351956" y="516255"/>
            <a:ext cx="4562302" cy="2560320"/>
            <a:chOff x="2351956" y="516255"/>
            <a:chExt cx="4562302" cy="2560320"/>
          </a:xfrm>
        </p:grpSpPr>
        <p:sp>
          <p:nvSpPr>
            <p:cNvPr id="3" name="Cloud 2"/>
            <p:cNvSpPr/>
            <p:nvPr/>
          </p:nvSpPr>
          <p:spPr>
            <a:xfrm>
              <a:off x="2351956" y="516255"/>
              <a:ext cx="4562302" cy="2560320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8823" y="1334750"/>
              <a:ext cx="33181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54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স্থিতি ও গতি</a:t>
              </a:r>
              <a:endParaRPr lang="en-US" sz="54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91"/>
          <a:stretch/>
        </p:blipFill>
        <p:spPr>
          <a:xfrm flipH="1">
            <a:off x="822960" y="2012751"/>
            <a:ext cx="1630680" cy="3509373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083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93827" y="2407251"/>
            <a:ext cx="7592434" cy="1991759"/>
            <a:chOff x="993827" y="2407251"/>
            <a:chExt cx="7592434" cy="1991759"/>
          </a:xfrm>
        </p:grpSpPr>
        <p:sp>
          <p:nvSpPr>
            <p:cNvPr id="2" name="TextBox 1"/>
            <p:cNvSpPr txBox="1"/>
            <p:nvPr/>
          </p:nvSpPr>
          <p:spPr>
            <a:xfrm>
              <a:off x="993827" y="2407251"/>
              <a:ext cx="383075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300" dirty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এই পাঠ শেষে </a:t>
              </a:r>
              <a:r>
                <a:rPr lang="bn-BD" sz="33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শিক্ষার্থীরা</a:t>
              </a:r>
              <a:r>
                <a:rPr lang="en-US" sz="3300" dirty="0" smtClean="0">
                  <a:solidFill>
                    <a:srgbClr val="7030A0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…</a:t>
              </a:r>
              <a:endParaRPr lang="en-US" sz="33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062899" y="2938167"/>
              <a:ext cx="7523362" cy="1460843"/>
              <a:chOff x="912251" y="2500593"/>
              <a:chExt cx="9680721" cy="194779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12252" y="2500593"/>
                <a:ext cx="7248076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800" b="1" dirty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১। </a:t>
                </a:r>
                <a:r>
                  <a:rPr lang="bn-BD" sz="2800" b="1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স্থিতি ব্যাখ্যা করতে পারবে</a:t>
                </a:r>
                <a:r>
                  <a:rPr lang="en-US" sz="2800" b="1" dirty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;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912252" y="3131533"/>
                <a:ext cx="9680720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800" b="1" dirty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২। </a:t>
                </a:r>
                <a:r>
                  <a:rPr lang="bn-BD" sz="2800" b="1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গতি ব্যাখ্যা </a:t>
                </a:r>
                <a:r>
                  <a:rPr lang="bn-BD" sz="2800" b="1" dirty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করতে </a:t>
                </a:r>
                <a:r>
                  <a:rPr lang="bn-BD" sz="2800" b="1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</a:t>
                </a:r>
                <a:r>
                  <a:rPr lang="en-US" sz="2800" b="1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;</a:t>
                </a:r>
                <a:endParaRPr lang="en-US" sz="2800" b="1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12251" y="3750757"/>
                <a:ext cx="9680720" cy="697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800" b="1" dirty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৩। </a:t>
                </a:r>
                <a:r>
                  <a:rPr lang="bn-BD" sz="2800" b="1" dirty="0" smtClean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বিভিন্ন প্রকার গতির মধ্যে পার্থক্য নির্ণয় করতে </a:t>
                </a:r>
                <a:r>
                  <a:rPr lang="bn-BD" sz="2800" b="1" dirty="0">
                    <a:solidFill>
                      <a:srgbClr val="002060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পারবে।</a:t>
                </a:r>
                <a:endParaRPr lang="en-US" sz="2800" b="1" dirty="0">
                  <a:solidFill>
                    <a:srgbClr val="002060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sp>
        <p:nvSpPr>
          <p:cNvPr id="7" name="Round Diagonal Corner Rectangle 6"/>
          <p:cNvSpPr/>
          <p:nvPr/>
        </p:nvSpPr>
        <p:spPr>
          <a:xfrm>
            <a:off x="1623797" y="860294"/>
            <a:ext cx="4511040" cy="114300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917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67" t="64829" r="4814" b="4948"/>
          <a:stretch/>
        </p:blipFill>
        <p:spPr>
          <a:xfrm rot="5400000">
            <a:off x="6474960" y="499559"/>
            <a:ext cx="2291710" cy="2148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92" r="32808"/>
          <a:stretch/>
        </p:blipFill>
        <p:spPr>
          <a:xfrm>
            <a:off x="7775476" y="2635645"/>
            <a:ext cx="1145833" cy="15929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86840" y="1158240"/>
            <a:ext cx="3378510" cy="3349305"/>
            <a:chOff x="1996440" y="861587"/>
            <a:chExt cx="3378510" cy="3349305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604140" y="861587"/>
              <a:ext cx="8486" cy="231144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564572" y="3160899"/>
              <a:ext cx="1810378" cy="1957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1996440" y="3142549"/>
              <a:ext cx="1616186" cy="106834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076096" y="4477548"/>
            <a:ext cx="5272296" cy="858018"/>
            <a:chOff x="3076096" y="4477548"/>
            <a:chExt cx="5272296" cy="858018"/>
          </a:xfrm>
        </p:grpSpPr>
        <p:sp>
          <p:nvSpPr>
            <p:cNvPr id="19" name="Right Brace 18"/>
            <p:cNvSpPr/>
            <p:nvPr/>
          </p:nvSpPr>
          <p:spPr>
            <a:xfrm rot="5400000">
              <a:off x="5407444" y="2146200"/>
              <a:ext cx="609600" cy="5272296"/>
            </a:xfrm>
            <a:prstGeom prst="rightBrace">
              <a:avLst>
                <a:gd name="adj1" fmla="val 8333"/>
                <a:gd name="adj2" fmla="val 50847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20984" y="4812346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২০ মিটার</a:t>
              </a:r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9925" y="5083228"/>
            <a:ext cx="362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লোকটির অবস্থান কোথায়?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7811" y="5109421"/>
            <a:ext cx="282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২০ মিটার পূর্বে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91107" y="3496948"/>
            <a:ext cx="1859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প্রসংগ কাঠামো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480" y="5603735"/>
            <a:ext cx="4915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কোথায় থেকে ২০ মিটার পূর্বে?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6527" y="5623552"/>
            <a:ext cx="2111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বট গাছ থেকে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714" y="555459"/>
            <a:ext cx="33337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94760" cy="2846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725" y="2926080"/>
            <a:ext cx="6177275" cy="393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950535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চাঁদটি স্থির না গতিশীল রয়েছে?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1645919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চাঁদটি কিসের সাপেক্ষে স্থির?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353431"/>
            <a:ext cx="3093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প্রকৃতপক্ষে পৃথিবী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স্থির?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0" y="0"/>
            <a:ext cx="9144000" cy="68580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06961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604" y="0"/>
            <a:ext cx="6410777" cy="4006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08341"/>
            <a:ext cx="429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চাঁদটি স্থির না গতিশীল রয়েছে?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0064" y="4647534"/>
            <a:ext cx="147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স্থির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7729" cy="1928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505" y="5549943"/>
            <a:ext cx="7049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পৃথিবীর সাপেক্ষে চাঁদের এই স্থিরতাই আপেক্ষিক স্থিতি।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0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1793</TotalTime>
  <Words>831</Words>
  <Application>Microsoft Office PowerPoint</Application>
  <PresentationFormat>On-screen Show (4:3)</PresentationFormat>
  <Paragraphs>93</Paragraphs>
  <Slides>19</Slides>
  <Notes>13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ANISUR</dc:creator>
  <cp:lastModifiedBy>User</cp:lastModifiedBy>
  <cp:revision>401</cp:revision>
  <dcterms:created xsi:type="dcterms:W3CDTF">2014-09-20T16:42:22Z</dcterms:created>
  <dcterms:modified xsi:type="dcterms:W3CDTF">2016-11-30T10:42:38Z</dcterms:modified>
</cp:coreProperties>
</file>